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1"/>
  </p:notesMasterIdLst>
  <p:sldIdLst>
    <p:sldId id="257" r:id="rId2"/>
    <p:sldId id="261" r:id="rId3"/>
    <p:sldId id="259" r:id="rId4"/>
    <p:sldId id="260" r:id="rId5"/>
    <p:sldId id="262" r:id="rId6"/>
    <p:sldId id="263" r:id="rId7"/>
    <p:sldId id="282" r:id="rId8"/>
    <p:sldId id="265" r:id="rId9"/>
    <p:sldId id="276" r:id="rId10"/>
    <p:sldId id="280" r:id="rId11"/>
    <p:sldId id="281" r:id="rId12"/>
    <p:sldId id="274" r:id="rId13"/>
    <p:sldId id="277" r:id="rId14"/>
    <p:sldId id="269" r:id="rId15"/>
    <p:sldId id="270" r:id="rId16"/>
    <p:sldId id="271" r:id="rId17"/>
    <p:sldId id="278" r:id="rId18"/>
    <p:sldId id="279" r:id="rId19"/>
    <p:sldId id="25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46136-424A-4345-86AC-3BA3E0158208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A5807-7B75-4A73-8039-C8C54A8514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547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5807-7B75-4A73-8039-C8C54A8514A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3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A5807-7B75-4A73-8039-C8C54A8514A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92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1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04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2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86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0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9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9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40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7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8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64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5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0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62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60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85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9D23A00-E964-4B04-8EDB-A90493C3FAD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54709-E614-4564-9826-FF29AA760C5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571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ivh_rLhFaQk?start=74&amp;feature=oembed" TargetMode="External"/><Relationship Id="rId1" Type="http://schemas.openxmlformats.org/officeDocument/2006/relationships/video" Target="https://www.youtube.com/embed/EDhUIPsHwqw?feature=oembed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7C964-CD92-4958-BD1C-CAB533BD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6CBBD-89C9-0495-B5AC-50BF46B0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5030517" cy="1400530"/>
          </a:xfrm>
        </p:spPr>
        <p:txBody>
          <a:bodyPr>
            <a:normAutofit/>
          </a:bodyPr>
          <a:lstStyle/>
          <a:p>
            <a:r>
              <a:rPr lang="pt-BR" dirty="0" err="1"/>
              <a:t>MediaPipe</a:t>
            </a:r>
            <a:r>
              <a:rPr lang="pt-BR" dirty="0"/>
              <a:t> Hands</a:t>
            </a:r>
          </a:p>
        </p:txBody>
      </p:sp>
      <p:sp>
        <p:nvSpPr>
          <p:cNvPr id="410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uild Your Own Hand Detection Tool in Sec | Medium">
            <a:extLst>
              <a:ext uri="{FF2B5EF4-FFF2-40B4-BE49-F238E27FC236}">
                <a16:creationId xmlns:a16="http://schemas.microsoft.com/office/drawing/2014/main" id="{4BAE831E-E595-B6C5-49D5-86D0C94D2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r="27016"/>
          <a:stretch/>
        </p:blipFill>
        <p:spPr bwMode="auto"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CBF76-7AB0-480D-A50D-6AD35A6A3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847" y="1891661"/>
            <a:ext cx="6671218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8" name="Picture 616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170" name="Picture 616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72" name="Oval 617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6174" name="Picture 617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176" name="Picture 617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178" name="Rectangle 617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180" name="Rectangle 617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6CBBD-89C9-0495-B5AC-50BF46B0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246" y="570703"/>
            <a:ext cx="7162672" cy="13483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MediaPipe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Draw Ball + </a:t>
            </a:r>
            <a:r>
              <a:rPr lang="en-US" dirty="0" err="1"/>
              <a:t>myColorFinder</a:t>
            </a:r>
            <a:endParaRPr lang="en-US" dirty="0"/>
          </a:p>
        </p:txBody>
      </p:sp>
      <p:sp>
        <p:nvSpPr>
          <p:cNvPr id="618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Using Machine Learning to Cluster NBA Skillsets | by Christopher Thompson |  DataDrivenInvestor">
            <a:extLst>
              <a:ext uri="{FF2B5EF4-FFF2-40B4-BE49-F238E27FC236}">
                <a16:creationId xmlns:a16="http://schemas.microsoft.com/office/drawing/2014/main" id="{D81E2EFA-D516-D3DA-2D80-2DC0E3E29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1714"/>
          <a:stretch/>
        </p:blipFill>
        <p:spPr bwMode="auto"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4" name="Rectangle 618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559326-5D87-A12D-A800-4844380B6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645" y="3024781"/>
            <a:ext cx="6806673" cy="1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1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508597-1F28-120A-2C7A-75D32B59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79" y="2749432"/>
            <a:ext cx="4182481" cy="1359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rgbClr val="E2DFCC"/>
                </a:solidFill>
              </a:rPr>
              <a:t>Menu -&gt; Modo </a:t>
            </a:r>
            <a:r>
              <a:rPr lang="en-US" sz="3800" dirty="0" err="1">
                <a:solidFill>
                  <a:srgbClr val="E2DFCC"/>
                </a:solidFill>
              </a:rPr>
              <a:t>Selecionado</a:t>
            </a:r>
            <a:endParaRPr lang="en-US" sz="3800" dirty="0">
              <a:solidFill>
                <a:srgbClr val="E2DFCC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FE921C-38F6-412C-B8D7-FB5CCC07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663" y="688602"/>
            <a:ext cx="6531199" cy="3239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4B2226-9DA1-4087-AAB1-8AAF8E64E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30"/>
          <a:stretch/>
        </p:blipFill>
        <p:spPr>
          <a:xfrm>
            <a:off x="5204109" y="3973735"/>
            <a:ext cx="6531200" cy="16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8389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7891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1089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5373BF-0613-0D52-311D-1062141D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1" y="1854821"/>
            <a:ext cx="4182481" cy="1359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>
                <a:solidFill>
                  <a:srgbClr val="E2DFCC"/>
                </a:solidFill>
              </a:rPr>
              <a:t>Menu -&gt; Modo </a:t>
            </a:r>
            <a:r>
              <a:rPr lang="en-US" sz="3800" dirty="0" err="1">
                <a:solidFill>
                  <a:srgbClr val="E2DFCC"/>
                </a:solidFill>
              </a:rPr>
              <a:t>Selecionado</a:t>
            </a:r>
            <a:endParaRPr lang="en-US" sz="3800" dirty="0">
              <a:solidFill>
                <a:srgbClr val="E2DFCC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9F9891-A57B-436B-B6F9-A109D6BC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0" y="804111"/>
            <a:ext cx="6970010" cy="553602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77F29B7-9C8C-4A58-99DF-0CA8BB321C98}"/>
              </a:ext>
            </a:extLst>
          </p:cNvPr>
          <p:cNvSpPr txBox="1">
            <a:spLocks/>
          </p:cNvSpPr>
          <p:nvPr/>
        </p:nvSpPr>
        <p:spPr>
          <a:xfrm>
            <a:off x="7760560" y="2892557"/>
            <a:ext cx="4182481" cy="1359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800" dirty="0">
                <a:solidFill>
                  <a:srgbClr val="E2DFCC"/>
                </a:solidFill>
              </a:rPr>
              <a:t>+</a:t>
            </a:r>
            <a:r>
              <a:rPr lang="en-US" sz="3800" dirty="0" err="1">
                <a:solidFill>
                  <a:srgbClr val="E2DFCC"/>
                </a:solidFill>
              </a:rPr>
              <a:t>Cronometro</a:t>
            </a:r>
            <a:endParaRPr lang="en-US" sz="3800" dirty="0">
              <a:solidFill>
                <a:srgbClr val="E2D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49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B795-8B1C-40EC-94E5-BA262F55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7E028-92E6-459D-A924-F4611AD63B71}"/>
              </a:ext>
            </a:extLst>
          </p:cNvPr>
          <p:cNvSpPr txBox="1"/>
          <p:nvPr/>
        </p:nvSpPr>
        <p:spPr>
          <a:xfrm>
            <a:off x="826324" y="1896810"/>
            <a:ext cx="5485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</a:t>
            </a:r>
            <a:r>
              <a:rPr lang="en-US" b="1" dirty="0" err="1"/>
              <a:t>odo</a:t>
            </a:r>
            <a:r>
              <a:rPr lang="en-US" b="1" dirty="0"/>
              <a:t> College,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desafiados</a:t>
            </a:r>
            <a:r>
              <a:rPr lang="en-US" dirty="0"/>
              <a:t> a “</a:t>
            </a:r>
            <a:r>
              <a:rPr lang="en-US" dirty="0" err="1"/>
              <a:t>pegarem</a:t>
            </a:r>
            <a:r>
              <a:rPr lang="en-US" dirty="0"/>
              <a:t>”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verdes</a:t>
            </a:r>
            <a:r>
              <a:rPr lang="en-US" dirty="0"/>
              <a:t> </a:t>
            </a:r>
            <a:r>
              <a:rPr lang="en-US" dirty="0" err="1"/>
              <a:t>aparecendo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5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dirty="0"/>
              <a:t>.</a:t>
            </a:r>
            <a:r>
              <a:rPr lang="en-US" b="1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A356A-7341-4570-8A1D-6606F9935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60" y="1896810"/>
            <a:ext cx="5369194" cy="36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uke basketball's Zion Williamson is the 285-pound dunking phenom. Watch  highlights from his first game - SBNation.com">
            <a:extLst>
              <a:ext uri="{FF2B5EF4-FFF2-40B4-BE49-F238E27FC236}">
                <a16:creationId xmlns:a16="http://schemas.microsoft.com/office/drawing/2014/main" id="{BB5650F1-EC9F-458B-BFB9-F2D953BDA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32"/>
          <a:stretch/>
        </p:blipFill>
        <p:spPr bwMode="auto">
          <a:xfrm>
            <a:off x="2009405" y="3053608"/>
            <a:ext cx="2542718" cy="24614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86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B795-8B1C-40EC-94E5-BA262F55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7E028-92E6-459D-A924-F4611AD63B71}"/>
              </a:ext>
            </a:extLst>
          </p:cNvPr>
          <p:cNvSpPr txBox="1"/>
          <p:nvPr/>
        </p:nvSpPr>
        <p:spPr>
          <a:xfrm>
            <a:off x="6095999" y="1985300"/>
            <a:ext cx="53684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</a:t>
            </a:r>
            <a:r>
              <a:rPr lang="en-US" b="1" dirty="0" err="1"/>
              <a:t>odo</a:t>
            </a:r>
            <a:r>
              <a:rPr lang="en-US" b="1" dirty="0"/>
              <a:t> Rookie,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desafiados</a:t>
            </a:r>
            <a:r>
              <a:rPr lang="en-US" dirty="0"/>
              <a:t> a “</a:t>
            </a:r>
            <a:r>
              <a:rPr lang="en-US" dirty="0" err="1"/>
              <a:t>pegarem</a:t>
            </a:r>
            <a:r>
              <a:rPr lang="en-US" dirty="0"/>
              <a:t>”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verdes</a:t>
            </a:r>
            <a:r>
              <a:rPr lang="en-US" dirty="0"/>
              <a:t> </a:t>
            </a:r>
            <a:r>
              <a:rPr lang="en-US" dirty="0" err="1"/>
              <a:t>aparecendo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3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b="1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4D1398-C5B5-4174-958D-5E349D82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87" y="1985300"/>
            <a:ext cx="5368442" cy="36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 1ª escolha do draft a astro de cinema: conheça Anthony Edwards, destaque  dos playoffs da NBA | nba | ge">
            <a:extLst>
              <a:ext uri="{FF2B5EF4-FFF2-40B4-BE49-F238E27FC236}">
                <a16:creationId xmlns:a16="http://schemas.microsoft.com/office/drawing/2014/main" id="{4CEBB067-42FC-662C-379B-FB3C8C49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89" y="3274870"/>
            <a:ext cx="3419060" cy="22793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485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B795-8B1C-40EC-94E5-BA262F55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7E028-92E6-459D-A924-F4611AD63B71}"/>
              </a:ext>
            </a:extLst>
          </p:cNvPr>
          <p:cNvSpPr txBox="1"/>
          <p:nvPr/>
        </p:nvSpPr>
        <p:spPr>
          <a:xfrm>
            <a:off x="727558" y="1896810"/>
            <a:ext cx="5368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</a:t>
            </a:r>
            <a:r>
              <a:rPr lang="en-US" b="1" dirty="0" err="1"/>
              <a:t>odo</a:t>
            </a:r>
            <a:r>
              <a:rPr lang="en-US" b="1" dirty="0"/>
              <a:t> All Star,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desafiados</a:t>
            </a:r>
            <a:r>
              <a:rPr lang="en-US" dirty="0"/>
              <a:t> a “</a:t>
            </a:r>
            <a:r>
              <a:rPr lang="en-US" dirty="0" err="1"/>
              <a:t>pegarem</a:t>
            </a:r>
            <a:r>
              <a:rPr lang="en-US" dirty="0"/>
              <a:t>”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verdes</a:t>
            </a:r>
            <a:r>
              <a:rPr lang="en-US" dirty="0"/>
              <a:t> </a:t>
            </a:r>
            <a:r>
              <a:rPr lang="en-US" dirty="0" err="1"/>
              <a:t>aparecendo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3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 err="1"/>
              <a:t>Obs</a:t>
            </a:r>
            <a:r>
              <a:rPr lang="en-US" b="1" dirty="0"/>
              <a:t>: </a:t>
            </a:r>
            <a:r>
              <a:rPr lang="en-US" dirty="0"/>
              <a:t>Junto com o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verdes</a:t>
            </a:r>
            <a:r>
              <a:rPr lang="en-US" dirty="0"/>
              <a:t>, </a:t>
            </a:r>
            <a:r>
              <a:rPr lang="en-US" dirty="0" err="1"/>
              <a:t>aparecerão</a:t>
            </a:r>
            <a:r>
              <a:rPr lang="en-US" dirty="0"/>
              <a:t> </a:t>
            </a:r>
            <a:r>
              <a:rPr lang="en-US" dirty="0" err="1"/>
              <a:t>vermelhos</a:t>
            </a:r>
            <a:r>
              <a:rPr lang="en-US" dirty="0"/>
              <a:t> para </a:t>
            </a:r>
            <a:r>
              <a:rPr lang="en-US" dirty="0" err="1"/>
              <a:t>distrair</a:t>
            </a:r>
            <a:r>
              <a:rPr lang="en-US" dirty="0"/>
              <a:t> o </a:t>
            </a:r>
            <a:r>
              <a:rPr lang="en-US" dirty="0" err="1"/>
              <a:t>jogador</a:t>
            </a:r>
            <a:r>
              <a:rPr lang="en-US" dirty="0"/>
              <a:t> e </a:t>
            </a:r>
            <a:r>
              <a:rPr lang="en-US" dirty="0" err="1"/>
              <a:t>caso</a:t>
            </a:r>
            <a:r>
              <a:rPr lang="en-US" dirty="0"/>
              <a:t> “</a:t>
            </a:r>
            <a:r>
              <a:rPr lang="en-US" dirty="0" err="1"/>
              <a:t>pegue</a:t>
            </a:r>
            <a:r>
              <a:rPr lang="en-US" dirty="0"/>
              <a:t>” o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b="1" dirty="0"/>
              <a:t>, </a:t>
            </a:r>
            <a:r>
              <a:rPr lang="en-US" dirty="0" err="1"/>
              <a:t>perderá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2070C9-1662-4783-BBB3-B236510CB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36" y="1896810"/>
            <a:ext cx="5368442" cy="36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atch Damian Lillard drain overtime game-winning buzzer-beater as Bucks  stun Kings - NBC Sports">
            <a:extLst>
              <a:ext uri="{FF2B5EF4-FFF2-40B4-BE49-F238E27FC236}">
                <a16:creationId xmlns:a16="http://schemas.microsoft.com/office/drawing/2014/main" id="{E2D3A3AB-E198-64F9-A6A8-37AC47FD6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r="39150"/>
          <a:stretch/>
        </p:blipFill>
        <p:spPr bwMode="auto">
          <a:xfrm>
            <a:off x="2365460" y="3790941"/>
            <a:ext cx="1800814" cy="175432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150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B795-8B1C-40EC-94E5-BA262F55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7E028-92E6-459D-A924-F4611AD63B71}"/>
              </a:ext>
            </a:extLst>
          </p:cNvPr>
          <p:cNvSpPr txBox="1"/>
          <p:nvPr/>
        </p:nvSpPr>
        <p:spPr>
          <a:xfrm>
            <a:off x="6095999" y="1985300"/>
            <a:ext cx="53684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</a:t>
            </a:r>
            <a:r>
              <a:rPr lang="en-US" b="1" dirty="0" err="1"/>
              <a:t>odo</a:t>
            </a:r>
            <a:r>
              <a:rPr lang="en-US" b="1" dirty="0"/>
              <a:t> M.V.P, </a:t>
            </a:r>
            <a:r>
              <a:rPr lang="en-US" b="1" dirty="0" err="1"/>
              <a:t>n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jogadores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desafiados</a:t>
            </a:r>
            <a:r>
              <a:rPr lang="en-US" dirty="0"/>
              <a:t> a </a:t>
            </a:r>
            <a:r>
              <a:rPr lang="en-US" dirty="0" err="1"/>
              <a:t>realizarem</a:t>
            </a:r>
            <a:r>
              <a:rPr lang="en-US" dirty="0"/>
              <a:t> dribbles com a bola de </a:t>
            </a:r>
            <a:r>
              <a:rPr lang="en-US" dirty="0" err="1"/>
              <a:t>basquete</a:t>
            </a:r>
            <a:r>
              <a:rPr lang="en-US" dirty="0"/>
              <a:t> para “</a:t>
            </a:r>
            <a:r>
              <a:rPr lang="en-US" dirty="0" err="1"/>
              <a:t>pegarem</a:t>
            </a:r>
            <a:r>
              <a:rPr lang="en-US" dirty="0"/>
              <a:t>” </a:t>
            </a:r>
            <a:r>
              <a:rPr lang="en-US" dirty="0" err="1"/>
              <a:t>círculos</a:t>
            </a:r>
            <a:r>
              <a:rPr lang="en-US" dirty="0"/>
              <a:t> </a:t>
            </a:r>
            <a:r>
              <a:rPr lang="en-US" dirty="0" err="1"/>
              <a:t>laranjas</a:t>
            </a:r>
            <a:r>
              <a:rPr lang="en-US" dirty="0"/>
              <a:t> </a:t>
            </a:r>
            <a:r>
              <a:rPr lang="en-US" dirty="0" err="1"/>
              <a:t>aparecendo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3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 </a:t>
            </a:r>
          </a:p>
        </p:txBody>
      </p:sp>
      <p:pic>
        <p:nvPicPr>
          <p:cNvPr id="3074" name="Picture 2" descr="LeBron James Building Another Super Team for the 2024 Olympics - YR Media">
            <a:extLst>
              <a:ext uri="{FF2B5EF4-FFF2-40B4-BE49-F238E27FC236}">
                <a16:creationId xmlns:a16="http://schemas.microsoft.com/office/drawing/2014/main" id="{CC4A947B-E2B2-6F6C-E5BE-BB9E503B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65" y="3627782"/>
            <a:ext cx="2650682" cy="19143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BBF8610-CBDF-7456-A7BB-93A82F28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82" y="1985300"/>
            <a:ext cx="5371303" cy="36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2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uke basketball's Zion Williamson is the 285-pound dunking phenom. Watch  highlights from his first game - SBNation.com">
            <a:extLst>
              <a:ext uri="{FF2B5EF4-FFF2-40B4-BE49-F238E27FC236}">
                <a16:creationId xmlns:a16="http://schemas.microsoft.com/office/drawing/2014/main" id="{E56C943C-EF01-11A9-C71E-4907AC515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32"/>
          <a:stretch/>
        </p:blipFill>
        <p:spPr bwMode="auto">
          <a:xfrm>
            <a:off x="1286288" y="1557838"/>
            <a:ext cx="1336170" cy="12934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 descr="De 1ª escolha do draft a astro de cinema: conheça Anthony Edwards, destaque  dos playoffs da NBA | nba | ge">
            <a:extLst>
              <a:ext uri="{FF2B5EF4-FFF2-40B4-BE49-F238E27FC236}">
                <a16:creationId xmlns:a16="http://schemas.microsoft.com/office/drawing/2014/main" id="{2547B727-963C-70C5-EC5A-6C1A7E335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6354"/>
          <a:stretch/>
        </p:blipFill>
        <p:spPr bwMode="auto">
          <a:xfrm>
            <a:off x="1286288" y="4684362"/>
            <a:ext cx="1421954" cy="12934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 descr="Watch Damian Lillard drain overtime game-winning buzzer-beater as Bucks  stun Kings - NBC Sports">
            <a:extLst>
              <a:ext uri="{FF2B5EF4-FFF2-40B4-BE49-F238E27FC236}">
                <a16:creationId xmlns:a16="http://schemas.microsoft.com/office/drawing/2014/main" id="{6953F219-0A33-1AE4-711A-91E4170F2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r="39150"/>
          <a:stretch/>
        </p:blipFill>
        <p:spPr bwMode="auto">
          <a:xfrm>
            <a:off x="1294727" y="3121100"/>
            <a:ext cx="1327731" cy="129345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820EC4-32D8-A2DD-0E78-4F05DBFB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25" y="512095"/>
            <a:ext cx="4282149" cy="770440"/>
          </a:xfrm>
        </p:spPr>
        <p:txBody>
          <a:bodyPr/>
          <a:lstStyle/>
          <a:p>
            <a:r>
              <a:rPr lang="pt-BR" dirty="0"/>
              <a:t>Modos de Jogo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1669EEC-0462-F2AF-7BB5-5BB6491AACA6}"/>
              </a:ext>
            </a:extLst>
          </p:cNvPr>
          <p:cNvSpPr txBox="1">
            <a:spLocks/>
          </p:cNvSpPr>
          <p:nvPr/>
        </p:nvSpPr>
        <p:spPr>
          <a:xfrm>
            <a:off x="5283689" y="897315"/>
            <a:ext cx="2141076" cy="77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bg1"/>
                </a:solidFill>
              </a:rPr>
              <a:t>código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E90CF-2CAE-41F3-8415-715AF855F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553" y="2358845"/>
            <a:ext cx="8798632" cy="28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4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418B0DB3-4813-4C9E-892A-B627B8E0B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ooklyn Bridge Sunset | Michael Elliott | Flickr">
            <a:extLst>
              <a:ext uri="{FF2B5EF4-FFF2-40B4-BE49-F238E27FC236}">
                <a16:creationId xmlns:a16="http://schemas.microsoft.com/office/drawing/2014/main" id="{71B9D9CD-9D50-2DC3-8A36-53F023CD3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" b="9710"/>
          <a:stretch/>
        </p:blipFill>
        <p:spPr bwMode="auto">
          <a:xfrm flipH="1"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2DD7D40A-8311-4795-B77E-C0099BE71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5278" cy="6858000"/>
            <a:chOff x="0" y="0"/>
            <a:chExt cx="11425278" cy="6858000"/>
          </a:xfrm>
        </p:grpSpPr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AFA7653A-EDAC-47C3-BBD3-9FD5F60A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3E882CDA-94B9-4F48-B0FC-944A0C3AB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8540C1AD-510D-4F9D-BB42-599787F8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5878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7000"/>
                  </a:schemeClr>
                </a:gs>
                <a:gs pos="69000">
                  <a:schemeClr val="bg2">
                    <a:lumMod val="60000"/>
                    <a:lumOff val="40000"/>
                    <a:alpha val="0"/>
                  </a:schemeClr>
                </a:gs>
                <a:gs pos="36000">
                  <a:schemeClr val="bg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1049" name="Picture 1048">
              <a:extLst>
                <a:ext uri="{FF2B5EF4-FFF2-40B4-BE49-F238E27FC236}">
                  <a16:creationId xmlns:a16="http://schemas.microsoft.com/office/drawing/2014/main" id="{7B44B7BB-0EAB-426A-8DBB-681E52344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7821A48A-3BB3-40DB-B5FF-8A76D4D6D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78493F-1781-2ACD-5D49-CF0695EDFDF7}"/>
              </a:ext>
            </a:extLst>
          </p:cNvPr>
          <p:cNvSpPr txBox="1">
            <a:spLocks/>
          </p:cNvSpPr>
          <p:nvPr/>
        </p:nvSpPr>
        <p:spPr>
          <a:xfrm>
            <a:off x="4037012" y="638464"/>
            <a:ext cx="4919047" cy="770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Obrigado!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D659383-7D8E-D9A0-49A6-7BB641A5459B}"/>
              </a:ext>
            </a:extLst>
          </p:cNvPr>
          <p:cNvSpPr txBox="1">
            <a:spLocks/>
          </p:cNvSpPr>
          <p:nvPr/>
        </p:nvSpPr>
        <p:spPr>
          <a:xfrm>
            <a:off x="1445047" y="1631566"/>
            <a:ext cx="3923366" cy="77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tx1"/>
                </a:solidFill>
              </a:rPr>
              <a:t>Momento para: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CAE060-C12D-439F-07CB-691D9C5B782D}"/>
              </a:ext>
            </a:extLst>
          </p:cNvPr>
          <p:cNvSpPr txBox="1">
            <a:spLocks/>
          </p:cNvSpPr>
          <p:nvPr/>
        </p:nvSpPr>
        <p:spPr>
          <a:xfrm>
            <a:off x="1445046" y="2268748"/>
            <a:ext cx="6709943" cy="77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chemeClr val="tx1"/>
                </a:solidFill>
              </a:rPr>
              <a:t>Dúvidas e Testes do </a:t>
            </a:r>
            <a:r>
              <a:rPr lang="pt-BR" sz="3600" dirty="0" err="1"/>
              <a:t>TrAIning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53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2D01F17-172B-0077-07F9-1F4ABDD0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848" y="379407"/>
            <a:ext cx="4177128" cy="762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EBEBEB"/>
                </a:solidFill>
              </a:rPr>
              <a:t>Nosso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Projeto</a:t>
            </a:r>
            <a:r>
              <a:rPr lang="en-US" dirty="0">
                <a:solidFill>
                  <a:srgbClr val="EBEBEB"/>
                </a:solidFill>
              </a:rPr>
              <a:t>:</a:t>
            </a:r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 de rede de basquete">
            <a:extLst>
              <a:ext uri="{FF2B5EF4-FFF2-40B4-BE49-F238E27FC236}">
                <a16:creationId xmlns:a16="http://schemas.microsoft.com/office/drawing/2014/main" id="{AECAE351-869D-C32C-07B4-E4B1388FD6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377" r="-1" b="-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DC4F0679-6A45-8B1D-A887-E1641EA9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666" y="1611900"/>
            <a:ext cx="6783386" cy="1280447"/>
          </a:xfrm>
        </p:spPr>
        <p:txBody>
          <a:bodyPr>
            <a:normAutofit/>
          </a:bodyPr>
          <a:lstStyle/>
          <a:p>
            <a:r>
              <a:rPr lang="pt-BR" dirty="0"/>
              <a:t>Criação de testes de reflexos personalizados com o uso de Machine Learning para a otimização de treinamentos esportivos.</a:t>
            </a:r>
            <a:endParaRPr lang="en-US" dirty="0"/>
          </a:p>
          <a:p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1E69BFC-4129-4F4B-80B6-31ED51A35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t="2645" r="2281" b="3862"/>
          <a:stretch/>
        </p:blipFill>
        <p:spPr bwMode="auto">
          <a:xfrm>
            <a:off x="5987845" y="3126657"/>
            <a:ext cx="4670324" cy="31168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97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26E193-03A9-5044-0AAB-EB1D8ABA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Inspiração:</a:t>
            </a:r>
          </a:p>
        </p:txBody>
      </p:sp>
      <p:pic>
        <p:nvPicPr>
          <p:cNvPr id="13" name="Mídia Online 3" title="NBA 2K19 Gatorade Quick Reflexes is finally working after patch 1.04">
            <a:hlinkClick r:id="" action="ppaction://media"/>
            <a:extLst>
              <a:ext uri="{FF2B5EF4-FFF2-40B4-BE49-F238E27FC236}">
                <a16:creationId xmlns:a16="http://schemas.microsoft.com/office/drawing/2014/main" id="{C9F80EB6-30B6-EBF7-0CE2-85A75BF884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94409" y="569041"/>
            <a:ext cx="4845615" cy="2737773"/>
          </a:xfrm>
          <a:prstGeom prst="rect">
            <a:avLst/>
          </a:prstGeom>
          <a:effectLst/>
        </p:spPr>
      </p:pic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08BE91A2-2A61-EC2E-3849-E7094B32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405" y="1611901"/>
            <a:ext cx="4165580" cy="41954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Videogame NBA 2K Workouts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HomeCourt</a:t>
            </a:r>
            <a:r>
              <a:rPr lang="en-US" dirty="0">
                <a:solidFill>
                  <a:schemeClr val="bg1"/>
                </a:solidFill>
              </a:rPr>
              <a:t> App para IOS</a:t>
            </a:r>
          </a:p>
        </p:txBody>
      </p:sp>
      <p:pic>
        <p:nvPicPr>
          <p:cNvPr id="16" name="Mídia Online 6" title="HomeCourt - The Basketball App">
            <a:hlinkClick r:id="" action="ppaction://media"/>
            <a:extLst>
              <a:ext uri="{FF2B5EF4-FFF2-40B4-BE49-F238E27FC236}">
                <a16:creationId xmlns:a16="http://schemas.microsoft.com/office/drawing/2014/main" id="{B97196EA-2DD1-326D-68C6-F335BA32AA4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094409" y="3551187"/>
            <a:ext cx="4845616" cy="2737773"/>
          </a:xfrm>
          <a:prstGeom prst="rect">
            <a:avLst/>
          </a:prstGeom>
          <a:effectLst/>
        </p:spPr>
      </p:pic>
      <p:pic>
        <p:nvPicPr>
          <p:cNvPr id="2052" name="Picture 4" descr="Luka Doncic Jigsaw Puzzle">
            <a:extLst>
              <a:ext uri="{FF2B5EF4-FFF2-40B4-BE49-F238E27FC236}">
                <a16:creationId xmlns:a16="http://schemas.microsoft.com/office/drawing/2014/main" id="{25E37516-F447-0360-3D3F-500E6288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81" y="3668814"/>
            <a:ext cx="2757428" cy="2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3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BA20E4-7D68-D8C6-6577-4BC0279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080" y="571500"/>
            <a:ext cx="3667471" cy="1400530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Importância: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21A6BE-9399-0E89-FA2D-DA7E8C8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453" y="2699061"/>
            <a:ext cx="3667471" cy="39907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pt-BR" sz="2800" dirty="0"/>
              <a:t>Para o basquete: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5D85957-2FA6-5CA5-DD3B-FEE20F24C0A0}"/>
              </a:ext>
            </a:extLst>
          </p:cNvPr>
          <p:cNvSpPr txBox="1">
            <a:spLocks/>
          </p:cNvSpPr>
          <p:nvPr/>
        </p:nvSpPr>
        <p:spPr>
          <a:xfrm>
            <a:off x="7719529" y="2699061"/>
            <a:ext cx="3061183" cy="584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2800" dirty="0"/>
              <a:t>Para a saúde: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CEF2868-A8D9-47BB-BDC9-5304B4F1303C}"/>
              </a:ext>
            </a:extLst>
          </p:cNvPr>
          <p:cNvCxnSpPr/>
          <p:nvPr/>
        </p:nvCxnSpPr>
        <p:spPr>
          <a:xfrm>
            <a:off x="5817815" y="2574235"/>
            <a:ext cx="0" cy="384644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7F31CE-EB18-A953-2C98-C0AF07236EB8}"/>
              </a:ext>
            </a:extLst>
          </p:cNvPr>
          <p:cNvSpPr txBox="1"/>
          <p:nvPr/>
        </p:nvSpPr>
        <p:spPr>
          <a:xfrm>
            <a:off x="415828" y="3589515"/>
            <a:ext cx="49861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Melhoria na Tomada de Decisões Rápidas</a:t>
            </a:r>
          </a:p>
          <a:p>
            <a:endParaRPr lang="pt-BR" dirty="0"/>
          </a:p>
          <a:p>
            <a:r>
              <a:rPr lang="pt-BR" dirty="0"/>
              <a:t>Aprimoramento das Habilidades de Drible e Controle da Bola</a:t>
            </a:r>
          </a:p>
          <a:p>
            <a:endParaRPr lang="pt-BR" dirty="0"/>
          </a:p>
          <a:p>
            <a:r>
              <a:rPr lang="pt-BR" dirty="0"/>
              <a:t>Desenvolvimento da Agilidade e Movimentação em Quadra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7F8C3B-6B4E-5641-04C3-25A0F792E849}"/>
              </a:ext>
            </a:extLst>
          </p:cNvPr>
          <p:cNvSpPr txBox="1"/>
          <p:nvPr/>
        </p:nvSpPr>
        <p:spPr>
          <a:xfrm>
            <a:off x="7080694" y="3648313"/>
            <a:ext cx="49861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+mj-lt"/>
                <a:ea typeface="+mj-ea"/>
                <a:cs typeface="+mj-cs"/>
              </a:rPr>
              <a:t>Melhora da Coordenação Motora</a:t>
            </a:r>
          </a:p>
          <a:p>
            <a:endParaRPr lang="pt-BR" sz="1600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+mj-lt"/>
                <a:ea typeface="+mj-ea"/>
                <a:cs typeface="+mj-cs"/>
              </a:rPr>
              <a:t>Aumento da Velocidade de Reação</a:t>
            </a:r>
          </a:p>
          <a:p>
            <a:endParaRPr lang="pt-BR" sz="1600" dirty="0"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+mj-lt"/>
                <a:ea typeface="+mj-ea"/>
                <a:cs typeface="+mj-cs"/>
              </a:rPr>
              <a:t>Desenvolvimento da Resistência Física</a:t>
            </a:r>
          </a:p>
        </p:txBody>
      </p:sp>
    </p:spTree>
    <p:extLst>
      <p:ext uri="{BB962C8B-B14F-4D97-AF65-F5344CB8AC3E}">
        <p14:creationId xmlns:p14="http://schemas.microsoft.com/office/powerpoint/2010/main" val="3150475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B87441-B921-DB9A-3ACB-AD893B92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Conteúdo a Seguir: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E8ABA8-072B-1AE6-B8F5-67BBAC6DB84C}"/>
              </a:ext>
            </a:extLst>
          </p:cNvPr>
          <p:cNvSpPr txBox="1"/>
          <p:nvPr/>
        </p:nvSpPr>
        <p:spPr>
          <a:xfrm>
            <a:off x="648930" y="2438400"/>
            <a:ext cx="61881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>
                <a:solidFill>
                  <a:srgbClr val="FFFFFF"/>
                </a:solidFill>
              </a:rPr>
              <a:t>Explicação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>
                <a:solidFill>
                  <a:srgbClr val="FFFFFF"/>
                </a:solidFill>
              </a:rPr>
              <a:t>Desenvolvimento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240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>
                <a:solidFill>
                  <a:srgbClr val="FFFFFF"/>
                </a:solidFill>
              </a:rPr>
              <a:t>Por dentro do Treino/Código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 de rede de basquete">
            <a:extLst>
              <a:ext uri="{FF2B5EF4-FFF2-40B4-BE49-F238E27FC236}">
                <a16:creationId xmlns:a16="http://schemas.microsoft.com/office/drawing/2014/main" id="{AECAE351-869D-C32C-07B4-E4B1388FD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93" r="-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91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amian Burchardt on LinkedIn: Anthony on TalkSport">
            <a:extLst>
              <a:ext uri="{FF2B5EF4-FFF2-40B4-BE49-F238E27FC236}">
                <a16:creationId xmlns:a16="http://schemas.microsoft.com/office/drawing/2014/main" id="{EC6F821E-CC73-F6A6-F617-CB9A73E0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9D8619-12FE-BDC9-8875-BF2F0BE6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1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Imports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E2F30-CBE3-4DB2-9E1D-B0D1DDF20D33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cv2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</a:t>
            </a:r>
            <a:r>
              <a:rPr lang="en-US" dirty="0" err="1">
                <a:latin typeface="+mj-lt"/>
                <a:ea typeface="+mj-ea"/>
                <a:cs typeface="+mj-cs"/>
              </a:rPr>
              <a:t>cvzone</a:t>
            </a: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from </a:t>
            </a:r>
            <a:r>
              <a:rPr lang="en-US" dirty="0" err="1">
                <a:latin typeface="+mj-lt"/>
                <a:ea typeface="+mj-ea"/>
                <a:cs typeface="+mj-cs"/>
              </a:rPr>
              <a:t>cvzone.ColorModule</a:t>
            </a:r>
            <a:r>
              <a:rPr lang="en-US" dirty="0">
                <a:latin typeface="+mj-lt"/>
                <a:ea typeface="+mj-ea"/>
                <a:cs typeface="+mj-cs"/>
              </a:rPr>
              <a:t> import </a:t>
            </a:r>
            <a:r>
              <a:rPr lang="en-US" dirty="0" err="1">
                <a:latin typeface="+mj-lt"/>
                <a:ea typeface="+mj-ea"/>
                <a:cs typeface="+mj-cs"/>
              </a:rPr>
              <a:t>ColorFinder</a:t>
            </a: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</a:t>
            </a:r>
            <a:r>
              <a:rPr lang="en-US" dirty="0" err="1">
                <a:latin typeface="+mj-lt"/>
                <a:ea typeface="+mj-ea"/>
                <a:cs typeface="+mj-cs"/>
              </a:rPr>
              <a:t>mediapipe</a:t>
            </a:r>
            <a:r>
              <a:rPr lang="en-US" dirty="0">
                <a:latin typeface="+mj-lt"/>
                <a:ea typeface="+mj-ea"/>
                <a:cs typeface="+mj-cs"/>
              </a:rPr>
              <a:t> as </a:t>
            </a:r>
            <a:r>
              <a:rPr lang="en-US" dirty="0" err="1">
                <a:latin typeface="+mj-lt"/>
                <a:ea typeface="+mj-ea"/>
                <a:cs typeface="+mj-cs"/>
              </a:rPr>
              <a:t>mp</a:t>
            </a: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time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</a:t>
            </a:r>
            <a:r>
              <a:rPr lang="en-US" dirty="0" err="1">
                <a:latin typeface="+mj-lt"/>
                <a:ea typeface="+mj-ea"/>
                <a:cs typeface="+mj-cs"/>
              </a:rPr>
              <a:t>numpy</a:t>
            </a:r>
            <a:r>
              <a:rPr lang="en-US" dirty="0">
                <a:latin typeface="+mj-lt"/>
                <a:ea typeface="+mj-ea"/>
                <a:cs typeface="+mj-cs"/>
              </a:rPr>
              <a:t> as np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import random</a:t>
            </a:r>
          </a:p>
        </p:txBody>
      </p:sp>
    </p:spTree>
    <p:extLst>
      <p:ext uri="{BB962C8B-B14F-4D97-AF65-F5344CB8AC3E}">
        <p14:creationId xmlns:p14="http://schemas.microsoft.com/office/powerpoint/2010/main" val="258590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9" name="Picture 719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201" name="Picture 720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203" name="Oval 720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7205" name="Picture 720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07" name="Picture 720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209" name="Rectangle 720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7170" name="Picture 2" descr="Damian Burchardt on LinkedIn: Anthony on TalkSport">
            <a:extLst>
              <a:ext uri="{FF2B5EF4-FFF2-40B4-BE49-F238E27FC236}">
                <a16:creationId xmlns:a16="http://schemas.microsoft.com/office/drawing/2014/main" id="{EC6F821E-CC73-F6A6-F617-CB9A73E0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8" r="9091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9D8619-12FE-BDC9-8875-BF2F0BE6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321" y="478798"/>
            <a:ext cx="2738435" cy="66260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err="1"/>
              <a:t>Variáveis</a:t>
            </a:r>
            <a:endParaRPr lang="en-US" dirty="0"/>
          </a:p>
        </p:txBody>
      </p:sp>
      <p:sp>
        <p:nvSpPr>
          <p:cNvPr id="7211" name="Rectangle 72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ACC91-0DF5-4A79-B73E-32312359BB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27" y="1440536"/>
            <a:ext cx="3372321" cy="4772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8AF92-9D2B-47D5-89BF-168D46AF38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9000" y="1424747"/>
            <a:ext cx="5958632" cy="4772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ECF81-8DAC-4B32-A26C-24CFEC6D27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3495" y="1459293"/>
            <a:ext cx="1762642" cy="3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4804-4F76-4DFC-BEFA-D4B1EEE3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648" y="87900"/>
            <a:ext cx="1752704" cy="829817"/>
          </a:xfrm>
        </p:spPr>
        <p:txBody>
          <a:bodyPr/>
          <a:lstStyle/>
          <a:p>
            <a:r>
              <a:rPr lang="pt-BR" dirty="0"/>
              <a:t>Menu</a:t>
            </a:r>
            <a:endParaRPr lang="en-US" dirty="0"/>
          </a:p>
        </p:txBody>
      </p:sp>
      <p:sp>
        <p:nvSpPr>
          <p:cNvPr id="13" name="AutoShape 4" descr="Imagem">
            <a:extLst>
              <a:ext uri="{FF2B5EF4-FFF2-40B4-BE49-F238E27FC236}">
                <a16:creationId xmlns:a16="http://schemas.microsoft.com/office/drawing/2014/main" id="{32067DB0-52D3-4E19-96DF-3D9CDDA117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64130" cy="246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1DE2C5A-F223-2642-A24E-85041795AC6B}"/>
              </a:ext>
            </a:extLst>
          </p:cNvPr>
          <p:cNvGrpSpPr/>
          <p:nvPr/>
        </p:nvGrpSpPr>
        <p:grpSpPr>
          <a:xfrm>
            <a:off x="596014" y="1189703"/>
            <a:ext cx="1374190" cy="1209368"/>
            <a:chOff x="596014" y="1189703"/>
            <a:chExt cx="1374190" cy="120936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01823453-C176-53E5-D7F6-C54220080215}"/>
                </a:ext>
              </a:extLst>
            </p:cNvPr>
            <p:cNvSpPr/>
            <p:nvPr/>
          </p:nvSpPr>
          <p:spPr>
            <a:xfrm>
              <a:off x="639096" y="1189703"/>
              <a:ext cx="1288026" cy="1209368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871BB34-C363-4762-E69B-7ED825C89CEB}"/>
                </a:ext>
              </a:extLst>
            </p:cNvPr>
            <p:cNvSpPr txBox="1">
              <a:spLocks/>
            </p:cNvSpPr>
            <p:nvPr/>
          </p:nvSpPr>
          <p:spPr>
            <a:xfrm>
              <a:off x="596014" y="1540229"/>
              <a:ext cx="1374190" cy="5083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400" dirty="0" err="1">
                  <a:solidFill>
                    <a:schemeClr val="tx1"/>
                  </a:solidFill>
                </a:rPr>
                <a:t>College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ECAD00E-0F0B-675B-C12C-A48850C40FCB}"/>
              </a:ext>
            </a:extLst>
          </p:cNvPr>
          <p:cNvGrpSpPr/>
          <p:nvPr/>
        </p:nvGrpSpPr>
        <p:grpSpPr>
          <a:xfrm>
            <a:off x="9793446" y="1189703"/>
            <a:ext cx="1288026" cy="1209368"/>
            <a:chOff x="9793446" y="1189703"/>
            <a:chExt cx="1288026" cy="1209368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2D814C1-9979-8B52-43B1-7C37AC2E0D84}"/>
                </a:ext>
              </a:extLst>
            </p:cNvPr>
            <p:cNvSpPr/>
            <p:nvPr/>
          </p:nvSpPr>
          <p:spPr>
            <a:xfrm>
              <a:off x="9793446" y="1189703"/>
              <a:ext cx="1288026" cy="1209368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56B5D563-BCF3-FBAD-6F0C-79DA51C9E084}"/>
                </a:ext>
              </a:extLst>
            </p:cNvPr>
            <p:cNvSpPr txBox="1">
              <a:spLocks/>
            </p:cNvSpPr>
            <p:nvPr/>
          </p:nvSpPr>
          <p:spPr>
            <a:xfrm>
              <a:off x="9835102" y="1540229"/>
              <a:ext cx="1204714" cy="5083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400" dirty="0" err="1">
                  <a:solidFill>
                    <a:schemeClr val="tx1"/>
                  </a:solidFill>
                </a:rPr>
                <a:t>Rookie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EBB909C-1B38-CA9E-6657-34E266BDCD1B}"/>
              </a:ext>
            </a:extLst>
          </p:cNvPr>
          <p:cNvGrpSpPr/>
          <p:nvPr/>
        </p:nvGrpSpPr>
        <p:grpSpPr>
          <a:xfrm>
            <a:off x="639096" y="4721510"/>
            <a:ext cx="1288026" cy="1209368"/>
            <a:chOff x="639096" y="4721510"/>
            <a:chExt cx="1288026" cy="1209368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D78594DB-4EB9-A0D3-29AA-1F5948823D09}"/>
                </a:ext>
              </a:extLst>
            </p:cNvPr>
            <p:cNvSpPr/>
            <p:nvPr/>
          </p:nvSpPr>
          <p:spPr>
            <a:xfrm>
              <a:off x="639096" y="4721510"/>
              <a:ext cx="1288026" cy="1209368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93E5418D-22F8-24D8-6449-A5622D1992FF}"/>
                </a:ext>
              </a:extLst>
            </p:cNvPr>
            <p:cNvSpPr txBox="1">
              <a:spLocks/>
            </p:cNvSpPr>
            <p:nvPr/>
          </p:nvSpPr>
          <p:spPr>
            <a:xfrm>
              <a:off x="696213" y="5072036"/>
              <a:ext cx="1173792" cy="5083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400" dirty="0" err="1">
                  <a:solidFill>
                    <a:schemeClr val="tx1"/>
                  </a:solidFill>
                </a:rPr>
                <a:t>All</a:t>
              </a:r>
              <a:r>
                <a:rPr lang="pt-BR" sz="2400" dirty="0">
                  <a:solidFill>
                    <a:schemeClr val="tx1"/>
                  </a:solidFill>
                </a:rPr>
                <a:t> Star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9DEB86A-0907-679B-2A9E-477258750F9A}"/>
              </a:ext>
            </a:extLst>
          </p:cNvPr>
          <p:cNvGrpSpPr/>
          <p:nvPr/>
        </p:nvGrpSpPr>
        <p:grpSpPr>
          <a:xfrm>
            <a:off x="9793446" y="4721510"/>
            <a:ext cx="1288026" cy="1209368"/>
            <a:chOff x="9793446" y="4721510"/>
            <a:chExt cx="1288026" cy="1209368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BDA73FF-B25B-6251-F01A-8C41E77D2F8E}"/>
                </a:ext>
              </a:extLst>
            </p:cNvPr>
            <p:cNvSpPr/>
            <p:nvPr/>
          </p:nvSpPr>
          <p:spPr>
            <a:xfrm>
              <a:off x="9793446" y="4721510"/>
              <a:ext cx="1288026" cy="1209368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8CB04CB2-D5EC-3C4C-8D0A-7ADAC5E0E1E7}"/>
                </a:ext>
              </a:extLst>
            </p:cNvPr>
            <p:cNvSpPr txBox="1">
              <a:spLocks/>
            </p:cNvSpPr>
            <p:nvPr/>
          </p:nvSpPr>
          <p:spPr>
            <a:xfrm>
              <a:off x="9910479" y="5072036"/>
              <a:ext cx="1053959" cy="5083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400" dirty="0">
                  <a:solidFill>
                    <a:schemeClr val="tx1"/>
                  </a:solidFill>
                </a:rPr>
                <a:t>M.V.P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987E113-5457-44CC-88A8-6E6068A2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919" y="917717"/>
            <a:ext cx="7512847" cy="33959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8CA0C6-7470-43EA-8897-A7B7D3C2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76" y="4508665"/>
            <a:ext cx="7512847" cy="19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F47DFB9-9890-095A-EEBE-D8BDD4913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9" y="2061662"/>
            <a:ext cx="5794329" cy="35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6A3348AE-1836-7CE7-A91B-B3130255AF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"/>
          <a:stretch/>
        </p:blipFill>
        <p:spPr>
          <a:xfrm>
            <a:off x="7861382" y="261797"/>
            <a:ext cx="2597091" cy="1440000"/>
          </a:xfrm>
          <a:prstGeom prst="rect">
            <a:avLst/>
          </a:prstGeom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B61F603F-4C78-2AE8-1795-F3F73ED4A6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184" r="355"/>
          <a:stretch/>
        </p:blipFill>
        <p:spPr>
          <a:xfrm>
            <a:off x="7895166" y="3487905"/>
            <a:ext cx="2563307" cy="1440000"/>
          </a:xfrm>
          <a:prstGeom prst="rect">
            <a:avLst/>
          </a:prstGeom>
        </p:spPr>
      </p:pic>
      <p:pic>
        <p:nvPicPr>
          <p:cNvPr id="16" name="Picture 26">
            <a:extLst>
              <a:ext uri="{FF2B5EF4-FFF2-40B4-BE49-F238E27FC236}">
                <a16:creationId xmlns:a16="http://schemas.microsoft.com/office/drawing/2014/main" id="{ABFFF7DE-4365-B487-BBCC-B4DD50FFC2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"/>
          <a:stretch/>
        </p:blipFill>
        <p:spPr>
          <a:xfrm>
            <a:off x="7895166" y="5100959"/>
            <a:ext cx="2569044" cy="1440000"/>
          </a:xfrm>
          <a:prstGeom prst="rect">
            <a:avLst/>
          </a:prstGeom>
        </p:spPr>
      </p:pic>
      <p:pic>
        <p:nvPicPr>
          <p:cNvPr id="17" name="Picture 28">
            <a:extLst>
              <a:ext uri="{FF2B5EF4-FFF2-40B4-BE49-F238E27FC236}">
                <a16:creationId xmlns:a16="http://schemas.microsoft.com/office/drawing/2014/main" id="{4BD9B8DA-7133-923E-D653-08C74F5113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7421"/>
          <a:stretch/>
        </p:blipFill>
        <p:spPr>
          <a:xfrm>
            <a:off x="7899580" y="1874851"/>
            <a:ext cx="2563305" cy="1440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4C9DC32-D45A-1D5D-D01C-8C585182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80" y="825500"/>
            <a:ext cx="6337777" cy="71546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>
                <a:solidFill>
                  <a:srgbClr val="E2DFCC"/>
                </a:solidFill>
              </a:rPr>
              <a:t>Exibição</a:t>
            </a:r>
            <a:r>
              <a:rPr lang="en-US" sz="3600" dirty="0">
                <a:solidFill>
                  <a:srgbClr val="E2DFCC"/>
                </a:solidFill>
              </a:rPr>
              <a:t> e </a:t>
            </a:r>
            <a:br>
              <a:rPr lang="en-US" sz="3600" dirty="0">
                <a:solidFill>
                  <a:srgbClr val="E2DFCC"/>
                </a:solidFill>
              </a:rPr>
            </a:br>
            <a:r>
              <a:rPr lang="en-US" sz="3600" dirty="0" err="1">
                <a:solidFill>
                  <a:srgbClr val="E2DFCC"/>
                </a:solidFill>
              </a:rPr>
              <a:t>Interação</a:t>
            </a:r>
            <a:r>
              <a:rPr lang="en-US" sz="3600" dirty="0">
                <a:solidFill>
                  <a:srgbClr val="E2DFCC"/>
                </a:solidFill>
              </a:rPr>
              <a:t> com </a:t>
            </a:r>
            <a:r>
              <a:rPr lang="en-US" sz="3600" dirty="0" err="1">
                <a:solidFill>
                  <a:srgbClr val="E2DFCC"/>
                </a:solidFill>
              </a:rPr>
              <a:t>MediaPipe</a:t>
            </a:r>
            <a:endParaRPr lang="en-US" sz="3600" dirty="0">
              <a:solidFill>
                <a:srgbClr val="E2D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585</TotalTime>
  <Words>305</Words>
  <Application>Microsoft Office PowerPoint</Application>
  <PresentationFormat>Widescreen</PresentationFormat>
  <Paragraphs>63</Paragraphs>
  <Slides>19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Century Gothic</vt:lpstr>
      <vt:lpstr>Wingdings 3</vt:lpstr>
      <vt:lpstr>Íon</vt:lpstr>
      <vt:lpstr>PowerPoint Presentation</vt:lpstr>
      <vt:lpstr>Nosso Projeto:</vt:lpstr>
      <vt:lpstr>Inspiração:</vt:lpstr>
      <vt:lpstr>Importância:</vt:lpstr>
      <vt:lpstr>Conteúdo a Seguir:</vt:lpstr>
      <vt:lpstr>Imports</vt:lpstr>
      <vt:lpstr>Variáveis</vt:lpstr>
      <vt:lpstr>Menu</vt:lpstr>
      <vt:lpstr>Exibição e  Interação com MediaPipe</vt:lpstr>
      <vt:lpstr>MediaPipe Hands</vt:lpstr>
      <vt:lpstr>MediaPipe  Draw Ball + myColorFinder</vt:lpstr>
      <vt:lpstr>Menu -&gt; Modo Selecionado</vt:lpstr>
      <vt:lpstr>Menu -&gt; Modo Selecionado</vt:lpstr>
      <vt:lpstr>Modos de Jogo</vt:lpstr>
      <vt:lpstr>Modos de Jogo</vt:lpstr>
      <vt:lpstr>Modos de Jogo</vt:lpstr>
      <vt:lpstr>Modos de Jogo</vt:lpstr>
      <vt:lpstr>Modos de Jogo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Bettim Carvalho Neto</dc:creator>
  <cp:lastModifiedBy>Logon Aluno</cp:lastModifiedBy>
  <cp:revision>28</cp:revision>
  <dcterms:created xsi:type="dcterms:W3CDTF">2024-05-21T22:33:23Z</dcterms:created>
  <dcterms:modified xsi:type="dcterms:W3CDTF">2024-05-23T22:44:21Z</dcterms:modified>
</cp:coreProperties>
</file>